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9" r:id="rId19"/>
    <p:sldId id="274" r:id="rId20"/>
    <p:sldId id="275" r:id="rId21"/>
    <p:sldId id="280" r:id="rId22"/>
    <p:sldId id="281" r:id="rId23"/>
    <p:sldId id="276" r:id="rId24"/>
    <p:sldId id="277" r:id="rId25"/>
    <p:sldId id="278" r:id="rId2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94631"/>
  </p:normalViewPr>
  <p:slideViewPr>
    <p:cSldViewPr snapToGrid="0" snapToObjects="1">
      <p:cViewPr varScale="1">
        <p:scale>
          <a:sx n="57" d="100"/>
          <a:sy n="57" d="100"/>
        </p:scale>
        <p:origin x="21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4.3910699999999997E-2"/>
          <c:y val="5.5704099999999999E-2"/>
          <c:w val="0.94863399999999998"/>
          <c:h val="0.79054599999999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2014</c:v>
                </c:pt>
              </c:strCache>
            </c:strRef>
          </c:tx>
          <c:spPr>
            <a:blipFill rotWithShape="1">
              <a:blip xmlns:r="http://schemas.openxmlformats.org/officeDocument/2006/relationships" r:embed="rId1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50800" dist="25400" dir="5400000" algn="tl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0" i="0" u="none" strike="noStrike">
                    <a:solidFill>
                      <a:srgbClr val="FFFFFF"/>
                    </a:solidFill>
                    <a:effectLst>
                      <a:outerShdw blurRad="127000" dist="27390" dir="5400000" algn="tl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White</c:v>
                </c:pt>
                <c:pt idx="1">
                  <c:v>Hispanic</c:v>
                </c:pt>
                <c:pt idx="2">
                  <c:v>Black</c:v>
                </c:pt>
                <c:pt idx="3">
                  <c:v>Asian</c:v>
                </c:pt>
                <c:pt idx="4">
                  <c:v>2 Races</c:v>
                </c:pt>
                <c:pt idx="5">
                  <c:v>American Indian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62.2</c:v>
                </c:pt>
                <c:pt idx="1">
                  <c:v>17.399999999999999</c:v>
                </c:pt>
                <c:pt idx="2">
                  <c:v>12.4</c:v>
                </c:pt>
                <c:pt idx="3">
                  <c:v>5.4</c:v>
                </c:pt>
                <c:pt idx="4">
                  <c:v>2</c:v>
                </c:pt>
                <c:pt idx="5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2060</c:v>
                </c:pt>
              </c:strCache>
            </c:strRef>
          </c:tx>
          <c:spPr>
            <a:blipFill rotWithShape="1">
              <a:blip xmlns:r="http://schemas.openxmlformats.org/officeDocument/2006/relationships"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50800" dist="25400" dir="5400000" algn="tl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0" i="0" u="none" strike="noStrike">
                    <a:solidFill>
                      <a:srgbClr val="FFFFFF"/>
                    </a:solidFill>
                    <a:effectLst>
                      <a:outerShdw blurRad="127000" dist="27390" dir="5400000" algn="tl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White</c:v>
                </c:pt>
                <c:pt idx="1">
                  <c:v>Hispanic</c:v>
                </c:pt>
                <c:pt idx="2">
                  <c:v>Black</c:v>
                </c:pt>
                <c:pt idx="3">
                  <c:v>Asian</c:v>
                </c:pt>
                <c:pt idx="4">
                  <c:v>2 Races</c:v>
                </c:pt>
                <c:pt idx="5">
                  <c:v>American Indian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43.6</c:v>
                </c:pt>
                <c:pt idx="1">
                  <c:v>28.6</c:v>
                </c:pt>
                <c:pt idx="2">
                  <c:v>13</c:v>
                </c:pt>
                <c:pt idx="3">
                  <c:v>9.3000000000000007</c:v>
                </c:pt>
                <c:pt idx="4">
                  <c:v>4.9000000000000004</c:v>
                </c:pt>
                <c:pt idx="5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155072976"/>
        <c:axId val="154172592"/>
      </c:barChart>
      <c:catAx>
        <c:axId val="1550729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FFFFFF"/>
            </a:solidFill>
            <a:prstDash val="solid"/>
            <a:miter lim="400000"/>
          </a:ln>
        </c:spPr>
        <c:txPr>
          <a:bodyPr rot="0"/>
          <a:lstStyle/>
          <a:p>
            <a:pPr>
              <a:defRPr sz="2300" b="0" i="0" u="none" strike="noStrike">
                <a:solidFill>
                  <a:srgbClr val="FFFFFF"/>
                </a:solidFill>
                <a:latin typeface="Helvetica Light"/>
              </a:defRPr>
            </a:pPr>
            <a:endParaRPr lang="en-US"/>
          </a:p>
        </c:txPr>
        <c:crossAx val="154172592"/>
        <c:crosses val="autoZero"/>
        <c:auto val="1"/>
        <c:lblAlgn val="ctr"/>
        <c:lblOffset val="100"/>
        <c:noMultiLvlLbl val="1"/>
      </c:catAx>
      <c:valAx>
        <c:axId val="15417259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E3E3E3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300" b="0" i="0" u="none" strike="noStrike">
                <a:solidFill>
                  <a:srgbClr val="FFFFFF"/>
                </a:solidFill>
                <a:latin typeface="Helvetica Light"/>
              </a:defRPr>
            </a:pPr>
            <a:endParaRPr lang="en-US"/>
          </a:p>
        </c:txPr>
        <c:crossAx val="155072976"/>
        <c:crosses val="autoZero"/>
        <c:crossBetween val="between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4.3910699999999997E-2"/>
          <c:y val="5.5704099999999999E-2"/>
          <c:w val="0.94863399999999998"/>
          <c:h val="0.79054599999999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2014</c:v>
                </c:pt>
              </c:strCache>
            </c:strRef>
          </c:tx>
          <c:spPr>
            <a:blipFill rotWithShape="1">
              <a:blip xmlns:r="http://schemas.openxmlformats.org/officeDocument/2006/relationships" r:embed="rId1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50800" dist="25400" dir="5400000" algn="tl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0" i="0" u="none" strike="noStrike">
                    <a:solidFill>
                      <a:srgbClr val="FFFFFF"/>
                    </a:solidFill>
                    <a:effectLst>
                      <a:outerShdw blurRad="127000" dist="27390" dir="5400000" algn="tl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White</c:v>
                </c:pt>
                <c:pt idx="1">
                  <c:v>Hispanic</c:v>
                </c:pt>
                <c:pt idx="2">
                  <c:v>Black</c:v>
                </c:pt>
                <c:pt idx="3">
                  <c:v>Asian</c:v>
                </c:pt>
                <c:pt idx="4">
                  <c:v>2 Races</c:v>
                </c:pt>
                <c:pt idx="5">
                  <c:v>American Indian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62.2</c:v>
                </c:pt>
                <c:pt idx="1">
                  <c:v>17.399999999999999</c:v>
                </c:pt>
                <c:pt idx="2">
                  <c:v>12.4</c:v>
                </c:pt>
                <c:pt idx="3">
                  <c:v>5.4</c:v>
                </c:pt>
                <c:pt idx="4">
                  <c:v>2</c:v>
                </c:pt>
                <c:pt idx="5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2060</c:v>
                </c:pt>
              </c:strCache>
            </c:strRef>
          </c:tx>
          <c:spPr>
            <a:blipFill rotWithShape="1">
              <a:blip xmlns:r="http://schemas.openxmlformats.org/officeDocument/2006/relationships"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50800" dist="25400" dir="5400000" algn="tl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0" i="0" u="none" strike="noStrike">
                    <a:solidFill>
                      <a:srgbClr val="FFFFFF"/>
                    </a:solidFill>
                    <a:effectLst>
                      <a:outerShdw blurRad="127000" dist="27390" dir="5400000" algn="tl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White</c:v>
                </c:pt>
                <c:pt idx="1">
                  <c:v>Hispanic</c:v>
                </c:pt>
                <c:pt idx="2">
                  <c:v>Black</c:v>
                </c:pt>
                <c:pt idx="3">
                  <c:v>Asian</c:v>
                </c:pt>
                <c:pt idx="4">
                  <c:v>2 Races</c:v>
                </c:pt>
                <c:pt idx="5">
                  <c:v>American Indian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43.6</c:v>
                </c:pt>
                <c:pt idx="1">
                  <c:v>28.6</c:v>
                </c:pt>
                <c:pt idx="2">
                  <c:v>13</c:v>
                </c:pt>
                <c:pt idx="3">
                  <c:v>9.3000000000000007</c:v>
                </c:pt>
                <c:pt idx="4">
                  <c:v>4.9000000000000004</c:v>
                </c:pt>
                <c:pt idx="5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154173376"/>
        <c:axId val="95290144"/>
      </c:barChart>
      <c:catAx>
        <c:axId val="1541733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FFFFFF"/>
            </a:solidFill>
            <a:prstDash val="solid"/>
            <a:miter lim="400000"/>
          </a:ln>
        </c:spPr>
        <c:txPr>
          <a:bodyPr rot="0"/>
          <a:lstStyle/>
          <a:p>
            <a:pPr>
              <a:defRPr sz="2300" b="0" i="0" u="none" strike="noStrike">
                <a:solidFill>
                  <a:srgbClr val="FFFFFF"/>
                </a:solidFill>
                <a:latin typeface="Helvetica Light"/>
              </a:defRPr>
            </a:pPr>
            <a:endParaRPr lang="en-US"/>
          </a:p>
        </c:txPr>
        <c:crossAx val="95290144"/>
        <c:crosses val="autoZero"/>
        <c:auto val="1"/>
        <c:lblAlgn val="ctr"/>
        <c:lblOffset val="100"/>
        <c:noMultiLvlLbl val="1"/>
      </c:catAx>
      <c:valAx>
        <c:axId val="95290144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E3E3E3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300" b="0" i="0" u="none" strike="noStrike">
                <a:solidFill>
                  <a:srgbClr val="FFFFFF"/>
                </a:solidFill>
                <a:latin typeface="Helvetica Light"/>
              </a:defRPr>
            </a:pPr>
            <a:endParaRPr lang="en-US"/>
          </a:p>
        </c:txPr>
        <c:crossAx val="154173376"/>
        <c:crosses val="autoZero"/>
        <c:crossBetween val="between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3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5" name="Shape 1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809905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47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9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501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8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Shape 118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nces.ed.gov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nces.ed.gov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ctrTitle"/>
          </p:nvPr>
        </p:nvSpPr>
        <p:spPr>
          <a:xfrm>
            <a:off x="1270000" y="2041103"/>
            <a:ext cx="10464800" cy="33020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514095">
              <a:defRPr sz="7040"/>
            </a:pPr>
            <a:r>
              <a:t>U.S. Levels of Educational Attainment</a:t>
            </a:r>
          </a:p>
          <a:p>
            <a:pPr defTabSz="514095">
              <a:defRPr sz="7040"/>
            </a:pPr>
            <a:r>
              <a:t>by Race</a:t>
            </a:r>
          </a:p>
        </p:txBody>
      </p:sp>
      <p:sp>
        <p:nvSpPr>
          <p:cNvPr id="128" name="Shape 128"/>
          <p:cNvSpPr>
            <a:spLocks noGrp="1"/>
          </p:cNvSpPr>
          <p:nvPr>
            <p:ph type="subTitle" sz="quarter" idx="1"/>
          </p:nvPr>
        </p:nvSpPr>
        <p:spPr>
          <a:xfrm>
            <a:off x="1270000" y="6007437"/>
            <a:ext cx="10464800" cy="1130301"/>
          </a:xfrm>
          <a:prstGeom prst="rect">
            <a:avLst/>
          </a:prstGeom>
        </p:spPr>
        <p:txBody>
          <a:bodyPr/>
          <a:lstStyle/>
          <a:p>
            <a:r>
              <a:rPr dirty="0"/>
              <a:t>2015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300">
                <a:latin typeface="ITC Lubalin Graph Std Medium"/>
                <a:ea typeface="ITC Lubalin Graph Std Medium"/>
                <a:cs typeface="ITC Lubalin Graph Std Medium"/>
                <a:sym typeface="ITC Lubalin Graph Std Medium"/>
              </a:defRPr>
            </a:lvl1pPr>
          </a:lstStyle>
          <a:p>
            <a:r>
              <a:t>Bachelor’s Degrees Earned by Race /Ethnicity 1990-2006  by % Distribution</a:t>
            </a:r>
          </a:p>
        </p:txBody>
      </p:sp>
      <p:graphicFrame>
        <p:nvGraphicFramePr>
          <p:cNvPr id="131" name="Table 131"/>
          <p:cNvGraphicFramePr/>
          <p:nvPr/>
        </p:nvGraphicFramePr>
        <p:xfrm>
          <a:off x="1206500" y="2197099"/>
          <a:ext cx="10579100" cy="637539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191000"/>
                <a:gridCol w="2260600"/>
                <a:gridCol w="2070100"/>
                <a:gridCol w="2057400"/>
              </a:tblGrid>
              <a:tr h="639709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1990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2000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2006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934671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Total Bachelor’s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100.0%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100.0%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100.0%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87189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White, non-Hispanic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84.4%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75.1%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72.4%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802765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Black, non-Hispanic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5.8%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8.7%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9.6%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802765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Hispanic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3.1%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6.1%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7.2%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802765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Asian or Pacific Islander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3.7%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6.3%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6.9%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802765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American Indian/Alaska Native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0.4%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0.7%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0.7%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802765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Nonresident Alien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2.5%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3.2%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3.1%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32" name="Shape 132"/>
          <p:cNvSpPr/>
          <p:nvPr/>
        </p:nvSpPr>
        <p:spPr>
          <a:xfrm>
            <a:off x="5955220" y="8839200"/>
            <a:ext cx="5880101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">
                <a:latin typeface="Gill Sans"/>
                <a:ea typeface="Gill Sans"/>
                <a:cs typeface="Gill Sans"/>
                <a:sym typeface="Gill Sans"/>
              </a:defRPr>
            </a:pPr>
            <a:r>
              <a:t>Source: U.S. Center for Education Statistics, </a:t>
            </a:r>
            <a:r>
              <a:rPr i="1"/>
              <a:t>Digest of Education Statistics,</a:t>
            </a:r>
            <a:r>
              <a:t> annual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r>
              <a:t>% of U.S. Population 2014 by Race with 2060 Projections</a:t>
            </a:r>
          </a:p>
        </p:txBody>
      </p:sp>
      <p:graphicFrame>
        <p:nvGraphicFramePr>
          <p:cNvPr id="135" name="Chart 135"/>
          <p:cNvGraphicFramePr/>
          <p:nvPr/>
        </p:nvGraphicFramePr>
        <p:xfrm>
          <a:off x="273103" y="2202477"/>
          <a:ext cx="12458594" cy="6383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6" name="Shape 136"/>
          <p:cNvSpPr/>
          <p:nvPr/>
        </p:nvSpPr>
        <p:spPr>
          <a:xfrm>
            <a:off x="4729697" y="9058302"/>
            <a:ext cx="399958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Source: U.S. Census Bureau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xfrm>
            <a:off x="1270000" y="2185866"/>
            <a:ext cx="10464800" cy="4859488"/>
          </a:xfrm>
          <a:prstGeom prst="rect">
            <a:avLst/>
          </a:prstGeom>
        </p:spPr>
        <p:txBody>
          <a:bodyPr/>
          <a:lstStyle/>
          <a:p>
            <a:pPr defTabSz="455675">
              <a:defRPr sz="6240"/>
            </a:pPr>
            <a:r>
              <a:t>After 2000,</a:t>
            </a:r>
          </a:p>
          <a:p>
            <a:pPr defTabSz="455675">
              <a:defRPr sz="6240"/>
            </a:pPr>
            <a:r>
              <a:t>a new category entered many demographic studies: people of “2 or More Races.”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1270000" y="2185866"/>
            <a:ext cx="10464800" cy="4859488"/>
          </a:xfrm>
          <a:prstGeom prst="rect">
            <a:avLst/>
          </a:prstGeom>
        </p:spPr>
        <p:txBody>
          <a:bodyPr/>
          <a:lstStyle/>
          <a:p>
            <a:pPr defTabSz="455675">
              <a:defRPr sz="6240"/>
            </a:pPr>
            <a:r>
              <a:t>Since 2005,</a:t>
            </a:r>
          </a:p>
          <a:p>
            <a:pPr defTabSz="455675">
              <a:defRPr sz="6240"/>
            </a:pPr>
            <a:r>
              <a:t>almost every racial group </a:t>
            </a:r>
          </a:p>
          <a:p>
            <a:pPr defTabSz="455675">
              <a:defRPr sz="6240"/>
            </a:pPr>
            <a:r>
              <a:t>has increased the % </a:t>
            </a:r>
          </a:p>
          <a:p>
            <a:pPr defTabSz="455675">
              <a:defRPr sz="6240"/>
            </a:pPr>
            <a:r>
              <a:t>of its population </a:t>
            </a:r>
          </a:p>
          <a:p>
            <a:pPr defTabSz="455675">
              <a:defRPr sz="6240"/>
            </a:pPr>
            <a:r>
              <a:t>that attends college.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4095">
              <a:defRPr sz="4928"/>
            </a:lvl1pPr>
          </a:lstStyle>
          <a:p>
            <a:r>
              <a:t>% of persons of each race 25–29 years old with Bacherlor’s degree or higher</a:t>
            </a:r>
          </a:p>
        </p:txBody>
      </p:sp>
      <p:graphicFrame>
        <p:nvGraphicFramePr>
          <p:cNvPr id="143" name="Table 143"/>
          <p:cNvGraphicFramePr/>
          <p:nvPr/>
        </p:nvGraphicFramePr>
        <p:xfrm>
          <a:off x="1270000" y="2768600"/>
          <a:ext cx="10033127" cy="5301782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925413"/>
                <a:gridCol w="1301102"/>
                <a:gridCol w="1301102"/>
                <a:gridCol w="1301102"/>
                <a:gridCol w="1301102"/>
                <a:gridCol w="1301102"/>
                <a:gridCol w="1301102"/>
                <a:gridCol w="1301102"/>
              </a:tblGrid>
              <a:tr h="106045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Year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Total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White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Black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Hispanic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Asian/Pacific Islander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American Indian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2 Races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T w="12700">
                      <a:miter lim="400000"/>
                    </a:lnT>
                  </a:tcPr>
                </a:tc>
              </a:tr>
              <a:tr h="1413354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2005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28.8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34.5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17.6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11.2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60.3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16.4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28.0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1413354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2010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31.7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38.6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19.4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13.5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55.8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18.6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29.8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1413354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2014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34.0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40.8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22.4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15.1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60.8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5.6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32.4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44" name="Shape 144"/>
          <p:cNvSpPr/>
          <p:nvPr/>
        </p:nvSpPr>
        <p:spPr>
          <a:xfrm>
            <a:off x="2742504" y="8513614"/>
            <a:ext cx="708812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Source: Digest of Education Statistics, </a:t>
            </a:r>
            <a:r>
              <a:rPr u="sng">
                <a:hlinkClick r:id="rId2"/>
              </a:rPr>
              <a:t>nces.ed.gov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xfrm>
            <a:off x="1270000" y="2185866"/>
            <a:ext cx="10464800" cy="4859488"/>
          </a:xfrm>
          <a:prstGeom prst="rect">
            <a:avLst/>
          </a:prstGeom>
        </p:spPr>
        <p:txBody>
          <a:bodyPr/>
          <a:lstStyle/>
          <a:p>
            <a:pPr defTabSz="455675">
              <a:defRPr sz="6240"/>
            </a:pPr>
            <a:r>
              <a:t>Gains for each group between 2005 and 2014</a:t>
            </a:r>
          </a:p>
          <a:p>
            <a:pPr defTabSz="455675">
              <a:defRPr sz="6240"/>
            </a:pPr>
            <a:r>
              <a:t> are smaller in their attainment of more </a:t>
            </a:r>
          </a:p>
          <a:p>
            <a:pPr defTabSz="455675">
              <a:defRPr sz="6240"/>
            </a:pPr>
            <a:r>
              <a:t>graduate degrees.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4095">
              <a:defRPr sz="4928"/>
            </a:lvl1pPr>
          </a:lstStyle>
          <a:p>
            <a:r>
              <a:t>% of persons of each race 25–29 years old with Master’s degree or higher</a:t>
            </a:r>
          </a:p>
        </p:txBody>
      </p:sp>
      <p:graphicFrame>
        <p:nvGraphicFramePr>
          <p:cNvPr id="149" name="Table 149"/>
          <p:cNvGraphicFramePr/>
          <p:nvPr/>
        </p:nvGraphicFramePr>
        <p:xfrm>
          <a:off x="1270000" y="2768600"/>
          <a:ext cx="10033127" cy="5301782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925413"/>
                <a:gridCol w="1301102"/>
                <a:gridCol w="1301102"/>
                <a:gridCol w="1301102"/>
                <a:gridCol w="1301102"/>
                <a:gridCol w="1301102"/>
                <a:gridCol w="1301102"/>
                <a:gridCol w="1301102"/>
              </a:tblGrid>
              <a:tr h="106045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Year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Total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White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Black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Hispanic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Asian/Pacific Islander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American Indian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2 Races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T w="12700">
                      <a:miter lim="400000"/>
                    </a:lnT>
                  </a:tcPr>
                </a:tc>
              </a:tr>
              <a:tr h="1413354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2005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6.3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7.5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2.6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2.1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16.9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*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7.0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1413354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2010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6.8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7.7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4.7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2.5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17.9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*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7.0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1413354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2014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7.6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9.0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3.9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2.9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18.8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*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7.1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50" name="Shape 150"/>
          <p:cNvSpPr/>
          <p:nvPr/>
        </p:nvSpPr>
        <p:spPr>
          <a:xfrm>
            <a:off x="1296532" y="8329464"/>
            <a:ext cx="998006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Source: Digest of Education Statistics, </a:t>
            </a:r>
            <a:r>
              <a:rPr u="sng">
                <a:hlinkClick r:id="rId2"/>
              </a:rPr>
              <a:t>nces.ed.gov</a:t>
            </a:r>
          </a:p>
          <a:p>
            <a:pPr>
              <a:defRPr sz="2400"/>
            </a:pPr>
            <a:r>
              <a:t>* </a:t>
            </a:r>
            <a:r>
              <a:rPr i="1"/>
              <a:t>no reliable data: too few cases, or coefficient of variation 50% or higher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xfrm>
            <a:off x="1270000" y="1992775"/>
            <a:ext cx="10464800" cy="5158450"/>
          </a:xfrm>
          <a:prstGeom prst="rect">
            <a:avLst/>
          </a:prstGeom>
        </p:spPr>
        <p:txBody>
          <a:bodyPr/>
          <a:lstStyle/>
          <a:p>
            <a:pPr defTabSz="397256">
              <a:defRPr sz="5440"/>
            </a:pPr>
            <a:r>
              <a:t>Distribution of students</a:t>
            </a:r>
          </a:p>
          <a:p>
            <a:pPr defTabSz="397256">
              <a:defRPr sz="5440"/>
            </a:pPr>
            <a:r>
              <a:t>by racial groups</a:t>
            </a:r>
          </a:p>
          <a:p>
            <a:pPr defTabSz="397256">
              <a:defRPr sz="5440"/>
            </a:pPr>
            <a:r>
              <a:t>in undergraduate education</a:t>
            </a:r>
          </a:p>
          <a:p>
            <a:pPr defTabSz="397256">
              <a:defRPr sz="5440"/>
            </a:pPr>
            <a:r>
              <a:t>has come to resemble,</a:t>
            </a:r>
          </a:p>
          <a:p>
            <a:pPr defTabSz="397256">
              <a:defRPr sz="5440"/>
            </a:pPr>
            <a:r>
              <a:t>more closely, the general racial composition of the U.S.  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xfrm>
            <a:off x="1270000" y="2707018"/>
            <a:ext cx="10464800" cy="3959027"/>
          </a:xfrm>
          <a:prstGeom prst="rect">
            <a:avLst/>
          </a:prstGeom>
        </p:spPr>
        <p:txBody>
          <a:bodyPr/>
          <a:lstStyle/>
          <a:p>
            <a:pPr defTabSz="362204">
              <a:defRPr sz="4960"/>
            </a:pPr>
            <a:r>
              <a:t>For instance, in 2013, 13.2 % of undergraduates were Black students, while Black people comprised 12.4% </a:t>
            </a:r>
          </a:p>
          <a:p>
            <a:pPr defTabSz="362204">
              <a:defRPr sz="4960"/>
            </a:pPr>
            <a:r>
              <a:t>of the population in 2014.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defRPr sz="5680"/>
            </a:lvl1pPr>
          </a:lstStyle>
          <a:p>
            <a:r>
              <a:t>Distribution of Undergraduate Students by Race &amp; Gender 2013</a:t>
            </a:r>
          </a:p>
        </p:txBody>
      </p:sp>
      <p:graphicFrame>
        <p:nvGraphicFramePr>
          <p:cNvPr id="157" name="Table 157"/>
          <p:cNvGraphicFramePr/>
          <p:nvPr/>
        </p:nvGraphicFramePr>
        <p:xfrm>
          <a:off x="752011" y="2817598"/>
          <a:ext cx="11500775" cy="5300512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4099673"/>
                <a:gridCol w="3700551"/>
                <a:gridCol w="3700551"/>
              </a:tblGrid>
              <a:tr h="691617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Group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Number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% of All Students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T w="12700">
                      <a:miter lim="400000"/>
                    </a:lnT>
                  </a:tcPr>
                </a:tc>
              </a:tr>
              <a:tr h="921779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All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20,375,521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100.0%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921779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8,860,546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43.5%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921779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11,514,974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56.5%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921779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American Indian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154,127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0.8%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921779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Asian/Pacific Islander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1,190,119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5.8%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58" name="Shape 158"/>
          <p:cNvSpPr/>
          <p:nvPr/>
        </p:nvSpPr>
        <p:spPr>
          <a:xfrm>
            <a:off x="3139084" y="8522711"/>
            <a:ext cx="672663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Source: Chronicle of Higher Education Analysis </a:t>
            </a:r>
          </a:p>
          <a:p>
            <a:pPr>
              <a:defRPr sz="2400"/>
            </a:pPr>
            <a:r>
              <a:t>of U.S. Department of Education data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defRPr sz="5680"/>
            </a:lvl1pPr>
          </a:lstStyle>
          <a:p>
            <a:r>
              <a:t>Distribution of Undergraduate Students by Race &amp; Gender 2013</a:t>
            </a:r>
          </a:p>
        </p:txBody>
      </p:sp>
      <p:graphicFrame>
        <p:nvGraphicFramePr>
          <p:cNvPr id="161" name="Table 161"/>
          <p:cNvGraphicFramePr/>
          <p:nvPr/>
        </p:nvGraphicFramePr>
        <p:xfrm>
          <a:off x="752011" y="2833336"/>
          <a:ext cx="11500775" cy="5300510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4099673"/>
                <a:gridCol w="3700551"/>
                <a:gridCol w="3700551"/>
              </a:tblGrid>
              <a:tr h="58916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Group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Number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% of All Students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T w="12700">
                      <a:miter lim="400000"/>
                    </a:lnT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All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20,375,521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100.0%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Black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2,685,193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13.2%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Hispanic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2,924,695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14.4%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White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10,891,299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53.5%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Mixed Race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531,353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2.6%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Race Unknown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1,160,161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5.7%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62" name="Shape 162"/>
          <p:cNvSpPr/>
          <p:nvPr/>
        </p:nvSpPr>
        <p:spPr>
          <a:xfrm>
            <a:off x="3139084" y="8554187"/>
            <a:ext cx="672663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Source: Chronicle of Higher Education Analysis </a:t>
            </a:r>
          </a:p>
          <a:p>
            <a:pPr>
              <a:defRPr sz="2400"/>
            </a:pPr>
            <a:r>
              <a:t>of U.S. Department of Education data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xfrm>
            <a:off x="1270000" y="2241751"/>
            <a:ext cx="10464800" cy="5600501"/>
          </a:xfrm>
          <a:prstGeom prst="rect">
            <a:avLst/>
          </a:prstGeom>
        </p:spPr>
        <p:txBody>
          <a:bodyPr/>
          <a:lstStyle/>
          <a:p>
            <a:pPr defTabSz="373887">
              <a:defRPr sz="5119"/>
            </a:pPr>
            <a:r>
              <a:t>From undergraduate </a:t>
            </a:r>
          </a:p>
          <a:p>
            <a:pPr defTabSz="373887">
              <a:defRPr sz="5119"/>
            </a:pPr>
            <a:r>
              <a:t>to graduate education, </a:t>
            </a:r>
          </a:p>
          <a:p>
            <a:pPr defTabSz="373887">
              <a:defRPr sz="5119"/>
            </a:pPr>
            <a:r>
              <a:t>across all disciplines,</a:t>
            </a:r>
          </a:p>
          <a:p>
            <a:pPr defTabSz="373887">
              <a:defRPr sz="5119"/>
            </a:pPr>
            <a:r>
              <a:t>participation among </a:t>
            </a:r>
          </a:p>
          <a:p>
            <a:pPr defTabSz="373887">
              <a:defRPr sz="5119"/>
            </a:pPr>
            <a:r>
              <a:t>most groups declines by %, </a:t>
            </a:r>
          </a:p>
          <a:p>
            <a:pPr defTabSz="373887">
              <a:defRPr sz="5119"/>
            </a:pPr>
            <a:r>
              <a:t>except among </a:t>
            </a:r>
          </a:p>
          <a:p>
            <a:pPr defTabSz="373887">
              <a:defRPr sz="5119"/>
            </a:pPr>
            <a:r>
              <a:t>white &amp; Asian students.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defRPr sz="5680"/>
            </a:lvl1pPr>
          </a:lstStyle>
          <a:p>
            <a:r>
              <a:t>Distribution of U.S. Graduate Students by Race &amp; Gender 2014</a:t>
            </a:r>
          </a:p>
        </p:txBody>
      </p:sp>
      <p:graphicFrame>
        <p:nvGraphicFramePr>
          <p:cNvPr id="167" name="Table 167"/>
          <p:cNvGraphicFramePr/>
          <p:nvPr/>
        </p:nvGraphicFramePr>
        <p:xfrm>
          <a:off x="752011" y="2817598"/>
          <a:ext cx="11500775" cy="5300512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4099673"/>
                <a:gridCol w="3700551"/>
                <a:gridCol w="3700551"/>
              </a:tblGrid>
              <a:tr h="691617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Group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Number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% of All Students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T w="12700">
                      <a:miter lim="400000"/>
                    </a:lnT>
                  </a:tcPr>
                </a:tc>
              </a:tr>
              <a:tr h="921779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All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372,660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100.0%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921779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143,775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39.0%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921779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225,161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61.0%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921779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American Indian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1,839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0.5%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921779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Asian/Pacific Islander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25,995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7.0%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68" name="Shape 168"/>
          <p:cNvSpPr/>
          <p:nvPr/>
        </p:nvSpPr>
        <p:spPr>
          <a:xfrm>
            <a:off x="2312009" y="8706861"/>
            <a:ext cx="838078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Source: CGS/GRE Survey of Graduate Enrollment &amp; Degrees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14781">
              <a:defRPr sz="5680"/>
            </a:lvl1pPr>
          </a:lstStyle>
          <a:p>
            <a:r>
              <a:t>Distribution of U.S. Graduate Students by Race &amp; Gender 2014</a:t>
            </a:r>
          </a:p>
        </p:txBody>
      </p:sp>
      <p:graphicFrame>
        <p:nvGraphicFramePr>
          <p:cNvPr id="171" name="Table 171"/>
          <p:cNvGraphicFramePr/>
          <p:nvPr/>
        </p:nvGraphicFramePr>
        <p:xfrm>
          <a:off x="752011" y="2833336"/>
          <a:ext cx="11500775" cy="5300510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4099673"/>
                <a:gridCol w="3700551"/>
                <a:gridCol w="3700551"/>
              </a:tblGrid>
              <a:tr h="58916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Group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Number</a:t>
                      </a:r>
                    </a:p>
                  </a:txBody>
                  <a:tcPr marL="50800" marR="50800" marT="50800" marB="508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rgbClr val="FFFFFF"/>
                          </a:solidFill>
                        </a:rPr>
                        <a:t>% of All Students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T w="12700">
                      <a:miter lim="400000"/>
                    </a:lnT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All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372,660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100.0%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Black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41,999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11.3%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Hispanic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35,870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9.6%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White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232,520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62.4%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Two or More Races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9,818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2.6%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</a:tr>
              <a:tr h="78522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Race Unknown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24,619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6.6%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72" name="Shape 172"/>
          <p:cNvSpPr/>
          <p:nvPr/>
        </p:nvSpPr>
        <p:spPr>
          <a:xfrm>
            <a:off x="2312009" y="8882136"/>
            <a:ext cx="838078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Source: CGS/GRE Survey of Graduate Enrollment &amp; Degrees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/>
          </p:cNvSpPr>
          <p:nvPr>
            <p:ph type="title"/>
          </p:nvPr>
        </p:nvSpPr>
        <p:spPr>
          <a:xfrm>
            <a:off x="1270000" y="2186318"/>
            <a:ext cx="10464800" cy="4535951"/>
          </a:xfrm>
          <a:prstGeom prst="rect">
            <a:avLst/>
          </a:prstGeom>
        </p:spPr>
        <p:txBody>
          <a:bodyPr/>
          <a:lstStyle/>
          <a:p>
            <a:pPr defTabSz="420624">
              <a:defRPr sz="5760"/>
            </a:pPr>
            <a:r>
              <a:rPr dirty="0"/>
              <a:t>If MFA programs resembled </a:t>
            </a:r>
          </a:p>
          <a:p>
            <a:pPr defTabSz="420624">
              <a:defRPr sz="5760"/>
            </a:pPr>
            <a:r>
              <a:rPr dirty="0"/>
              <a:t>the </a:t>
            </a:r>
            <a:r>
              <a:rPr lang="en-US" dirty="0" smtClean="0"/>
              <a:t>2014</a:t>
            </a:r>
            <a:r>
              <a:rPr dirty="0" smtClean="0"/>
              <a:t> </a:t>
            </a:r>
            <a:r>
              <a:rPr dirty="0"/>
              <a:t>distribution </a:t>
            </a:r>
          </a:p>
          <a:p>
            <a:pPr defTabSz="420624">
              <a:defRPr sz="5760"/>
            </a:pPr>
            <a:r>
              <a:rPr dirty="0"/>
              <a:t>of graduate students </a:t>
            </a:r>
          </a:p>
          <a:p>
            <a:pPr defTabSz="420624">
              <a:defRPr sz="5760"/>
            </a:pPr>
            <a:r>
              <a:rPr dirty="0"/>
              <a:t>by race across all </a:t>
            </a:r>
          </a:p>
          <a:p>
            <a:pPr defTabSz="420624">
              <a:defRPr sz="5760"/>
            </a:pPr>
            <a:r>
              <a:rPr dirty="0"/>
              <a:t>academic disciplines—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title"/>
          </p:nvPr>
        </p:nvSpPr>
        <p:spPr>
          <a:xfrm>
            <a:off x="1270000" y="1703949"/>
            <a:ext cx="10464800" cy="535510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20624">
              <a:defRPr sz="5760"/>
            </a:lvl1pPr>
          </a:lstStyle>
          <a:p>
            <a:r>
              <a:t>approximately six out of every ten MFA students would be white; one, Black; one, Hispanic; one, Asian; and one more, of an unknown race or of two or more races. 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title"/>
          </p:nvPr>
        </p:nvSpPr>
        <p:spPr>
          <a:xfrm>
            <a:off x="1270000" y="1703948"/>
            <a:ext cx="10464800" cy="6835617"/>
          </a:xfrm>
          <a:prstGeom prst="rect">
            <a:avLst/>
          </a:prstGeom>
        </p:spPr>
        <p:txBody>
          <a:bodyPr>
            <a:normAutofit/>
          </a:bodyPr>
          <a:lstStyle>
            <a:lvl1pPr defTabSz="420624">
              <a:defRPr sz="5760"/>
            </a:lvl1pPr>
          </a:lstStyle>
          <a:p>
            <a:r>
              <a:rPr lang="en-US" dirty="0" smtClean="0"/>
              <a:t>40% of creative writing </a:t>
            </a:r>
            <a:br>
              <a:rPr lang="en-US" dirty="0" smtClean="0"/>
            </a:br>
            <a:r>
              <a:rPr lang="en-US" dirty="0" smtClean="0"/>
              <a:t>grad students should be people of color to match 2014 levels of educational attainment across all disciplines. </a:t>
            </a:r>
            <a:br>
              <a:rPr lang="en-US" dirty="0" smtClean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4534121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title"/>
          </p:nvPr>
        </p:nvSpPr>
        <p:spPr>
          <a:xfrm>
            <a:off x="1270000" y="1602349"/>
            <a:ext cx="10464800" cy="5355102"/>
          </a:xfrm>
          <a:prstGeom prst="rect">
            <a:avLst/>
          </a:prstGeom>
        </p:spPr>
        <p:txBody>
          <a:bodyPr/>
          <a:lstStyle>
            <a:lvl1pPr defTabSz="356362">
              <a:defRPr sz="4880"/>
            </a:lvl1pPr>
          </a:lstStyle>
          <a:p>
            <a:r>
              <a:rPr dirty="0"/>
              <a:t>In the 1990s, AWP conducted an NEA-funded project to establish MFA programs at HBCUs. All the HBCUs’ leaders chose not to establish MFA programs, though </a:t>
            </a:r>
            <a:r>
              <a:rPr lang="en-US" dirty="0" smtClean="0"/>
              <a:t>AWP</a:t>
            </a:r>
            <a:r>
              <a:rPr dirty="0" smtClean="0"/>
              <a:t> </a:t>
            </a:r>
            <a:r>
              <a:rPr dirty="0"/>
              <a:t>presented a strong case for their need and the popular demand for such programs.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xfrm>
            <a:off x="1270000" y="1045029"/>
            <a:ext cx="10464800" cy="7875036"/>
          </a:xfrm>
          <a:prstGeom prst="rect">
            <a:avLst/>
          </a:prstGeom>
        </p:spPr>
        <p:txBody>
          <a:bodyPr>
            <a:normAutofit/>
          </a:bodyPr>
          <a:lstStyle>
            <a:lvl1pPr defTabSz="362204">
              <a:defRPr sz="4960"/>
            </a:lvl1pPr>
          </a:lstStyle>
          <a:p>
            <a:r>
              <a:rPr dirty="0"/>
              <a:t>Echoing the sentiments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dirty="0" smtClean="0"/>
              <a:t>families with</a:t>
            </a:r>
            <a:r>
              <a:rPr lang="en-US" dirty="0" smtClean="0"/>
              <a:t> their</a:t>
            </a:r>
            <a:r>
              <a:rPr dirty="0" smtClean="0"/>
              <a:t> </a:t>
            </a:r>
            <a:r>
              <a:rPr dirty="0"/>
              <a:t>first </a:t>
            </a:r>
            <a:r>
              <a:rPr lang="en-US" dirty="0" smtClean="0"/>
              <a:t>generation </a:t>
            </a:r>
            <a:br>
              <a:rPr lang="en-US" dirty="0" smtClean="0"/>
            </a:br>
            <a:r>
              <a:rPr dirty="0" smtClean="0"/>
              <a:t>to </a:t>
            </a:r>
            <a:r>
              <a:rPr dirty="0"/>
              <a:t>go to </a:t>
            </a:r>
            <a:r>
              <a:rPr dirty="0" smtClean="0"/>
              <a:t>colleg</a:t>
            </a:r>
            <a:r>
              <a:rPr lang="en-US" dirty="0" smtClean="0"/>
              <a:t>e</a:t>
            </a:r>
            <a:r>
              <a:rPr lang="en-US" dirty="0"/>
              <a:t>,</a:t>
            </a:r>
            <a:r>
              <a:rPr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dirty="0" smtClean="0"/>
              <a:t>HBCU </a:t>
            </a:r>
            <a:r>
              <a:rPr dirty="0"/>
              <a:t>leaders preferred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dirty="0" smtClean="0"/>
              <a:t>their </a:t>
            </a:r>
            <a:r>
              <a:rPr dirty="0"/>
              <a:t>students concentrate </a:t>
            </a:r>
            <a:r>
              <a:rPr dirty="0" smtClean="0"/>
              <a:t>on</a:t>
            </a:r>
            <a:r>
              <a:rPr lang="en-US" dirty="0" smtClean="0"/>
              <a:t> academic</a:t>
            </a:r>
            <a:r>
              <a:rPr dirty="0" smtClean="0"/>
              <a:t> </a:t>
            </a:r>
            <a:r>
              <a:rPr dirty="0"/>
              <a:t>disciplines </a:t>
            </a:r>
            <a:r>
              <a:rPr lang="en-US" dirty="0" smtClean="0"/>
              <a:t>of</a:t>
            </a:r>
            <a:r>
              <a:rPr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dirty="0" smtClean="0"/>
              <a:t>more </a:t>
            </a:r>
            <a:r>
              <a:rPr dirty="0"/>
              <a:t>lucrative </a:t>
            </a:r>
            <a:r>
              <a:rPr dirty="0" smtClean="0"/>
              <a:t>professions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law, medicine, business, engineering, etc.</a:t>
            </a:r>
            <a:endParaRPr dirty="0"/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xfrm>
            <a:off x="1270000" y="1045029"/>
            <a:ext cx="10464800" cy="7875036"/>
          </a:xfrm>
          <a:prstGeom prst="rect">
            <a:avLst/>
          </a:prstGeom>
        </p:spPr>
        <p:txBody>
          <a:bodyPr>
            <a:normAutofit/>
          </a:bodyPr>
          <a:lstStyle>
            <a:lvl1pPr defTabSz="362204">
              <a:defRPr sz="4960"/>
            </a:lvl1pPr>
          </a:lstStyle>
          <a:p>
            <a:r>
              <a:rPr lang="en-US" dirty="0" smtClean="0"/>
              <a:t>The younger the age group,</a:t>
            </a:r>
            <a:br>
              <a:rPr lang="en-US" dirty="0" smtClean="0"/>
            </a:br>
            <a:r>
              <a:rPr lang="en-US" dirty="0" smtClean="0"/>
              <a:t>the more people of color </a:t>
            </a:r>
            <a:br>
              <a:rPr lang="en-US" dirty="0" smtClean="0"/>
            </a:br>
            <a:r>
              <a:rPr lang="en-US" dirty="0" smtClean="0"/>
              <a:t>in that group.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18% of Boomers </a:t>
            </a:r>
            <a:br>
              <a:rPr lang="en-US" dirty="0" smtClean="0"/>
            </a:br>
            <a:r>
              <a:rPr lang="en-US" dirty="0" smtClean="0"/>
              <a:t>are people of color.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43% of Millennials are </a:t>
            </a:r>
            <a:br>
              <a:rPr lang="en-US" dirty="0" smtClean="0"/>
            </a:br>
            <a:r>
              <a:rPr lang="en-US" dirty="0" smtClean="0"/>
              <a:t>people of color.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2843065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xfrm>
            <a:off x="1270000" y="1045029"/>
            <a:ext cx="10464800" cy="7498470"/>
          </a:xfrm>
          <a:prstGeom prst="rect">
            <a:avLst/>
          </a:prstGeom>
        </p:spPr>
        <p:txBody>
          <a:bodyPr>
            <a:normAutofit/>
          </a:bodyPr>
          <a:lstStyle>
            <a:lvl1pPr defTabSz="362204">
              <a:defRPr sz="4960"/>
            </a:lvl1pPr>
          </a:lstStyle>
          <a:p>
            <a:r>
              <a:rPr lang="en-US" dirty="0" smtClean="0"/>
              <a:t>By 2060, more than 50% of </a:t>
            </a:r>
            <a:br>
              <a:rPr lang="en-US" dirty="0" smtClean="0"/>
            </a:br>
            <a:r>
              <a:rPr lang="en-US" dirty="0" smtClean="0"/>
              <a:t>college-bound students</a:t>
            </a:r>
            <a:br>
              <a:rPr lang="en-US" dirty="0" smtClean="0"/>
            </a:br>
            <a:r>
              <a:rPr lang="en-US" dirty="0" smtClean="0"/>
              <a:t>will be people of color.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601670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r>
              <a:t>% of U.S. Population 2014 by Race with 2060 Projections</a:t>
            </a:r>
          </a:p>
        </p:txBody>
      </p:sp>
      <p:graphicFrame>
        <p:nvGraphicFramePr>
          <p:cNvPr id="185" name="Chart 185"/>
          <p:cNvGraphicFramePr/>
          <p:nvPr/>
        </p:nvGraphicFramePr>
        <p:xfrm>
          <a:off x="273103" y="2202477"/>
          <a:ext cx="12458594" cy="6383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6" name="Shape 186"/>
          <p:cNvSpPr/>
          <p:nvPr/>
        </p:nvSpPr>
        <p:spPr>
          <a:xfrm>
            <a:off x="4729697" y="9058302"/>
            <a:ext cx="399958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r>
              <a:t>Source: U.S. Census Bureau</a:t>
            </a: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title"/>
          </p:nvPr>
        </p:nvSpPr>
        <p:spPr>
          <a:xfrm>
            <a:off x="1937288" y="1983117"/>
            <a:ext cx="9221492" cy="6277479"/>
          </a:xfrm>
          <a:prstGeom prst="rect">
            <a:avLst/>
          </a:prstGeom>
        </p:spPr>
        <p:txBody>
          <a:bodyPr/>
          <a:lstStyle/>
          <a:p>
            <a:pPr defTabSz="461518">
              <a:defRPr sz="6320"/>
            </a:pPr>
            <a:r>
              <a:rPr dirty="0"/>
              <a:t>If MFA programs </a:t>
            </a:r>
          </a:p>
          <a:p>
            <a:pPr defTabSz="461518">
              <a:defRPr sz="6320"/>
            </a:pPr>
            <a:r>
              <a:rPr dirty="0"/>
              <a:t>in 2060 resembled </a:t>
            </a:r>
          </a:p>
          <a:p>
            <a:pPr defTabSz="461518">
              <a:defRPr sz="6320"/>
            </a:pPr>
            <a:r>
              <a:rPr dirty="0"/>
              <a:t>the  projected diversity </a:t>
            </a:r>
          </a:p>
          <a:p>
            <a:pPr defTabSz="461518">
              <a:defRPr sz="6320"/>
            </a:pPr>
            <a:r>
              <a:rPr dirty="0"/>
              <a:t>of the total U.S. population—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/>
          </p:cNvSpPr>
          <p:nvPr>
            <p:ph type="title"/>
          </p:nvPr>
        </p:nvSpPr>
        <p:spPr>
          <a:xfrm>
            <a:off x="1270000" y="1985468"/>
            <a:ext cx="10464800" cy="6445609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362204">
              <a:defRPr sz="4960"/>
            </a:pPr>
            <a:r>
              <a:rPr dirty="0"/>
              <a:t>approximately four </a:t>
            </a:r>
          </a:p>
          <a:p>
            <a:pPr defTabSz="362204">
              <a:defRPr sz="4960"/>
            </a:pPr>
            <a:r>
              <a:rPr dirty="0"/>
              <a:t>out of every ten MFA students </a:t>
            </a:r>
          </a:p>
          <a:p>
            <a:pPr defTabSz="362204">
              <a:defRPr sz="4960"/>
            </a:pPr>
            <a:r>
              <a:rPr dirty="0"/>
              <a:t>would be white</a:t>
            </a:r>
            <a:r>
              <a:rPr dirty="0" smtClean="0"/>
              <a:t>; </a:t>
            </a:r>
            <a:endParaRPr dirty="0"/>
          </a:p>
          <a:p>
            <a:pPr defTabSz="362204">
              <a:defRPr sz="4960"/>
            </a:pPr>
            <a:r>
              <a:rPr dirty="0"/>
              <a:t>three, Hispanic</a:t>
            </a:r>
            <a:r>
              <a:rPr dirty="0" smtClean="0"/>
              <a:t>; </a:t>
            </a:r>
            <a:endParaRPr dirty="0"/>
          </a:p>
          <a:p>
            <a:pPr defTabSz="362204">
              <a:defRPr sz="4960"/>
            </a:pPr>
            <a:r>
              <a:rPr dirty="0"/>
              <a:t>one, Black; one, Asian; </a:t>
            </a:r>
          </a:p>
          <a:p>
            <a:pPr defTabSz="362204">
              <a:defRPr sz="4960"/>
            </a:pPr>
            <a:r>
              <a:rPr dirty="0"/>
              <a:t>and one more, of another race or of two or more races. </a:t>
            </a:r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780</Words>
  <Application>Microsoft Office PowerPoint</Application>
  <PresentationFormat>Custom</PresentationFormat>
  <Paragraphs>242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Gill Sans</vt:lpstr>
      <vt:lpstr>Helvetica Light</vt:lpstr>
      <vt:lpstr>Helvetica Neue</vt:lpstr>
      <vt:lpstr>ITC Lubalin Graph Std Medium</vt:lpstr>
      <vt:lpstr>Black</vt:lpstr>
      <vt:lpstr>U.S. Levels of Educational Attainment by Race</vt:lpstr>
      <vt:lpstr>Bachelor’s Degrees Earned by Race /Ethnicity 1990-2006  by % Distribution</vt:lpstr>
      <vt:lpstr>% of U.S. Population 2014 by Race with 2060 Projections</vt:lpstr>
      <vt:lpstr>After 2000, a new category entered many demographic studies: people of “2 or More Races.”</vt:lpstr>
      <vt:lpstr>Since 2005, almost every racial group  has increased the %  of its population  that attends college.</vt:lpstr>
      <vt:lpstr>% of persons of each race 25–29 years old with Bacherlor’s degree or higher</vt:lpstr>
      <vt:lpstr>Gains for each group between 2005 and 2014  are smaller in their attainment of more  graduate degrees.</vt:lpstr>
      <vt:lpstr>% of persons of each race 25–29 years old with Master’s degree or higher</vt:lpstr>
      <vt:lpstr>Distribution of students by racial groups in undergraduate education has come to resemble, more closely, the general racial composition of the U.S.  </vt:lpstr>
      <vt:lpstr>For instance, in 2013, 13.2 % of undergraduates were Black students, while Black people comprised 12.4%  of the population in 2014.</vt:lpstr>
      <vt:lpstr>Distribution of Undergraduate Students by Race &amp; Gender 2013</vt:lpstr>
      <vt:lpstr>Distribution of Undergraduate Students by Race &amp; Gender 2013</vt:lpstr>
      <vt:lpstr>From undergraduate  to graduate education,  across all disciplines, participation among  most groups declines by %,  except among  white &amp; Asian students.</vt:lpstr>
      <vt:lpstr>Distribution of U.S. Graduate Students by Race &amp; Gender 2014</vt:lpstr>
      <vt:lpstr>Distribution of U.S. Graduate Students by Race &amp; Gender 2014</vt:lpstr>
      <vt:lpstr>If MFA programs resembled  the 2014 distribution  of graduate students  by race across all  academic disciplines—</vt:lpstr>
      <vt:lpstr>approximately six out of every ten MFA students would be white; one, Black; one, Hispanic; one, Asian; and one more, of an unknown race or of two or more races. </vt:lpstr>
      <vt:lpstr>40% of creative writing  grad students should be people of color to match 2014 levels of educational attainment across all disciplines.  </vt:lpstr>
      <vt:lpstr>In the 1990s, AWP conducted an NEA-funded project to establish MFA programs at HBCUs. All the HBCUs’ leaders chose not to establish MFA programs, though AWP presented a strong case for their need and the popular demand for such programs.</vt:lpstr>
      <vt:lpstr>Echoing the sentiments of  families with their first generation  to go to college,  HBCU leaders preferred  their students concentrate on academic disciplines of  more lucrative professions:  law, medicine, business, engineering, etc.</vt:lpstr>
      <vt:lpstr>The younger the age group, the more people of color  in that group.  18% of Boomers  are people of color.   43% of Millennials are  people of color.</vt:lpstr>
      <vt:lpstr>By 2060, more than 50% of  college-bound students will be people of color.</vt:lpstr>
      <vt:lpstr>% of U.S. Population 2014 by Race with 2060 Projections</vt:lpstr>
      <vt:lpstr>If MFA programs  in 2060 resembled  the  projected diversity  of the total U.S. population—</vt:lpstr>
      <vt:lpstr>approximately four  out of every ten MFA students  would be white;  three, Hispanic;  one, Black; one, Asian;  and one more, of another race or of two or more races.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U.S. Levels of Educational Attainment by Race</dc:title>
  <dc:creator>Wheeler, Lesley</dc:creator>
  <cp:lastModifiedBy>Wheeler, Lesley</cp:lastModifiedBy>
  <cp:revision>9</cp:revision>
  <dcterms:modified xsi:type="dcterms:W3CDTF">2016-10-24T17:11:03Z</dcterms:modified>
</cp:coreProperties>
</file>